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0" r:id="rId7"/>
    <p:sldId id="261" r:id="rId8"/>
    <p:sldId id="269" r:id="rId9"/>
    <p:sldId id="263" r:id="rId10"/>
    <p:sldId id="267" r:id="rId11"/>
    <p:sldId id="268" r:id="rId12"/>
    <p:sldId id="262" r:id="rId13"/>
    <p:sldId id="264" r:id="rId14"/>
    <p:sldId id="265" r:id="rId15"/>
    <p:sldId id="266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mbria Math" panose="02040503050406030204" pitchFamily="18" charset="0"/>
      <p:regular r:id="rId22"/>
    </p:embeddedFont>
    <p:embeddedFont>
      <p:font typeface="Montserrat Light" panose="00000400000000000000" pitchFamily="2" charset="0"/>
      <p:regular r:id="rId23"/>
      <p:bold r:id="rId24"/>
      <p:italic r:id="rId25"/>
      <p:boldItalic r:id="rId26"/>
    </p:embeddedFont>
    <p:embeddedFont>
      <p:font typeface="Roboto Mono" panose="020B0604020202020204" charset="0"/>
      <p:regular r:id="rId27"/>
      <p:bold r:id="rId28"/>
      <p:italic r:id="rId29"/>
      <p:boldItalic r:id="rId30"/>
    </p:embeddedFont>
    <p:embeddedFont>
      <p:font typeface="Roboto Mono Light" panose="020B0604020202020204" charset="0"/>
      <p:regular r:id="rId31"/>
      <p:bold r:id="rId32"/>
      <p:italic r:id="rId33"/>
      <p:boldItalic r:id="rId34"/>
    </p:embeddedFont>
    <p:embeddedFont>
      <p:font typeface="Roboto Mono Medium" panose="020B0604020202020204" charset="0"/>
      <p:regular r:id="rId35"/>
      <p:bold r:id="rId36"/>
      <p:italic r:id="rId37"/>
      <p:boldItalic r:id="rId38"/>
    </p:embeddedFont>
    <p:embeddedFont>
      <p:font typeface="Sora" panose="020B0604020202020204" charset="0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1" roundtripDataSignature="AMtx7miaj3LDR2pQeCL7M0+qL8mQnqdy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20" Type="http://schemas.openxmlformats.org/officeDocument/2006/relationships/font" Target="fonts/font3.fntdata"/><Relationship Id="rId41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2ad2f6649_0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142ad2f6649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52993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42ad2f6649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142ad2f6649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26" name="Google Shape;226;g142ad2f6649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51da43991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451da4399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3" name="Google Shape;24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c19338028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g1c19338028d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50" name="Google Shape;250;g1c19338028d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02" name="Google Shape;20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f168eedcc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1f168eedcc6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14" name="Google Shape;214;g1f168eedcc6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f168eedcc6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f168eedcc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f168eedcc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1f168eedcc6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14" name="Google Shape;214;g1f168eedcc6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2410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2ad2f6649_0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142ad2f6649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2ad2f6649_0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142ad2f6649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83692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3" name="Google Shape;93;p73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94" name="Google Shape;94;p73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73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73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98" name="Google Shape;98;p73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400"/>
              <a:buFont typeface="Sora"/>
              <a:buNone/>
              <a:defRPr sz="44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1" name="Google Shape;101;p74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02" name="Google Shape;102;p74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74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74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06" name="Google Shape;106;p74"/>
          <p:cNvCxnSpPr/>
          <p:nvPr/>
        </p:nvCxnSpPr>
        <p:spPr>
          <a:xfrm>
            <a:off x="3969975" y="3588007"/>
            <a:ext cx="4252050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2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72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50998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10" name="Google Shape;110;p7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1" name="Google Shape;111;p7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7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7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14" name="Google Shape;114;p72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5"/>
          <p:cNvSpPr txBox="1"/>
          <p:nvPr/>
        </p:nvSpPr>
        <p:spPr>
          <a:xfrm>
            <a:off x="2499208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" name="Google Shape;117;p75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8" name="Google Shape;118;p75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75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75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40">
          <p15:clr>
            <a:srgbClr val="FBAE40"/>
          </p15:clr>
        </p15:guide>
        <p15:guide id="2" pos="7440">
          <p15:clr>
            <a:srgbClr val="FBAE40"/>
          </p15:clr>
        </p15:guide>
        <p15:guide id="3" orient="horz" pos="192">
          <p15:clr>
            <a:srgbClr val="FBAE40"/>
          </p15:clr>
        </p15:guide>
        <p15:guide id="4" orient="horz" pos="412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6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912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6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5854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76"/>
          <p:cNvSpPr txBox="1">
            <a:spLocks noGrp="1"/>
          </p:cNvSpPr>
          <p:nvPr>
            <p:ph type="body" idx="2"/>
          </p:nvPr>
        </p:nvSpPr>
        <p:spPr>
          <a:xfrm>
            <a:off x="6172199" y="1825625"/>
            <a:ext cx="563085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25" name="Google Shape;125;p76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26" name="Google Shape;126;p76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76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76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7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18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77"/>
          <p:cNvSpPr txBox="1">
            <a:spLocks noGrp="1"/>
          </p:cNvSpPr>
          <p:nvPr>
            <p:ph type="body" idx="1"/>
          </p:nvPr>
        </p:nvSpPr>
        <p:spPr>
          <a:xfrm>
            <a:off x="388944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p77"/>
          <p:cNvSpPr txBox="1">
            <a:spLocks noGrp="1"/>
          </p:cNvSpPr>
          <p:nvPr>
            <p:ph type="body" idx="2"/>
          </p:nvPr>
        </p:nvSpPr>
        <p:spPr>
          <a:xfrm>
            <a:off x="388944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7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5" name="Google Shape;135;p7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36" name="Google Shape;136;p77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37" name="Google Shape;137;p77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7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77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78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43" name="Google Shape;143;p78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78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8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9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Roboto Mono Light"/>
              <a:buNone/>
              <a:defRPr sz="2800">
                <a:solidFill>
                  <a:srgbClr val="10386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7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619868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 sz="2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 sz="24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 sz="20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0" name="Google Shape;150;p79"/>
          <p:cNvSpPr txBox="1">
            <a:spLocks noGrp="1"/>
          </p:cNvSpPr>
          <p:nvPr>
            <p:ph type="body" idx="2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51" name="Google Shape;151;p79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52" name="Google Shape;152;p79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9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79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0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80"/>
          <p:cNvSpPr>
            <a:spLocks noGrp="1"/>
          </p:cNvSpPr>
          <p:nvPr>
            <p:ph type="pic" idx="2"/>
          </p:nvPr>
        </p:nvSpPr>
        <p:spPr>
          <a:xfrm>
            <a:off x="5183188" y="457201"/>
            <a:ext cx="6619868" cy="540385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80"/>
          <p:cNvSpPr txBox="1">
            <a:spLocks noGrp="1"/>
          </p:cNvSpPr>
          <p:nvPr>
            <p:ph type="body" idx="1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60" name="Google Shape;160;p80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1" name="Google Shape;161;p80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0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0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411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81"/>
          <p:cNvSpPr txBox="1">
            <a:spLocks noGrp="1"/>
          </p:cNvSpPr>
          <p:nvPr>
            <p:ph type="body" idx="1"/>
          </p:nvPr>
        </p:nvSpPr>
        <p:spPr>
          <a:xfrm rot="5400000">
            <a:off x="3920330" y="-1705762"/>
            <a:ext cx="4351338" cy="1141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68" name="Google Shape;168;p8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9" name="Google Shape;169;p8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81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2"/>
          <p:cNvSpPr txBox="1">
            <a:spLocks noGrp="1"/>
          </p:cNvSpPr>
          <p:nvPr>
            <p:ph type="title"/>
          </p:nvPr>
        </p:nvSpPr>
        <p:spPr>
          <a:xfrm rot="5400000">
            <a:off x="7563391" y="1841431"/>
            <a:ext cx="5497039" cy="317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"/>
              <a:buNone/>
              <a:defRPr sz="3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82"/>
          <p:cNvSpPr txBox="1">
            <a:spLocks noGrp="1"/>
          </p:cNvSpPr>
          <p:nvPr>
            <p:ph type="body" idx="1"/>
          </p:nvPr>
        </p:nvSpPr>
        <p:spPr>
          <a:xfrm rot="5400000">
            <a:off x="1732201" y="-663336"/>
            <a:ext cx="5497040" cy="818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6" name="Google Shape;176;p8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77" name="Google Shape;177;p8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8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8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8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8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274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71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39274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7" name="Google Shape;87;p7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7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89" name="Google Shape;89;p7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7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crotrends.net/countries/ranking/foreign-direct-investmen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data.worldbank.org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"/>
          <p:cNvGrpSpPr/>
          <p:nvPr/>
        </p:nvGrpSpPr>
        <p:grpSpPr>
          <a:xfrm>
            <a:off x="2095925" y="1476668"/>
            <a:ext cx="8000149" cy="2885914"/>
            <a:chOff x="1362617" y="1020713"/>
            <a:chExt cx="9487800" cy="3213086"/>
          </a:xfrm>
        </p:grpSpPr>
        <p:sp>
          <p:nvSpPr>
            <p:cNvPr id="187" name="Google Shape;187;p1"/>
            <p:cNvSpPr txBox="1"/>
            <p:nvPr/>
          </p:nvSpPr>
          <p:spPr>
            <a:xfrm>
              <a:off x="1362617" y="1020713"/>
              <a:ext cx="9487800" cy="22958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400"/>
                <a:buFont typeface="Sora"/>
                <a:buNone/>
              </a:pPr>
              <a:r>
                <a:rPr lang="en-US" sz="3200" b="0" i="0" u="none" strike="noStrike" cap="none" dirty="0">
                  <a:solidFill>
                    <a:srgbClr val="FFFFFF"/>
                  </a:solidFill>
                  <a:latin typeface="Sora"/>
                  <a:ea typeface="Sora"/>
                  <a:cs typeface="Sora"/>
                  <a:sym typeface="Sora"/>
                </a:rPr>
                <a:t>The Relationship between Prosperity Levels and Inflation, Investment, and Gender Equality in the World Before the COVID-19 Pandemic</a:t>
              </a:r>
              <a:endPara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3495768" y="3831199"/>
              <a:ext cx="5579400" cy="402600"/>
            </a:xfrm>
            <a:prstGeom prst="roundRect">
              <a:avLst>
                <a:gd name="adj" fmla="val 50000"/>
              </a:avLst>
            </a:prstGeom>
            <a:solidFill>
              <a:srgbClr val="F3C1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1800"/>
                <a:buFont typeface="Sora"/>
                <a:buNone/>
              </a:pPr>
              <a:r>
                <a:rPr lang="en-US" sz="180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Statistics for Business</a:t>
              </a:r>
              <a:endParaRPr sz="18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pic>
        <p:nvPicPr>
          <p:cNvPr id="189" name="Google Shape;1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12083" y="224287"/>
            <a:ext cx="1572882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 txBox="1"/>
          <p:nvPr/>
        </p:nvSpPr>
        <p:spPr>
          <a:xfrm>
            <a:off x="10662473" y="6414143"/>
            <a:ext cx="128592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"/>
          <p:cNvSpPr txBox="1"/>
          <p:nvPr/>
        </p:nvSpPr>
        <p:spPr>
          <a:xfrm>
            <a:off x="496312" y="6414143"/>
            <a:ext cx="78899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p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9" name="Google Shape;187;p1">
            <a:extLst>
              <a:ext uri="{FF2B5EF4-FFF2-40B4-BE49-F238E27FC236}">
                <a16:creationId xmlns:a16="http://schemas.microsoft.com/office/drawing/2014/main" id="{BDCDC5DB-2523-46A4-9AB4-684AFF4FD96C}"/>
              </a:ext>
            </a:extLst>
          </p:cNvPr>
          <p:cNvSpPr txBox="1"/>
          <p:nvPr/>
        </p:nvSpPr>
        <p:spPr>
          <a:xfrm>
            <a:off x="2246816" y="4444187"/>
            <a:ext cx="800014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Sora"/>
              <a:buNone/>
            </a:pPr>
            <a:r>
              <a:rPr lang="en-US" sz="2400" b="0" i="0" u="none" strike="noStrike" cap="none" dirty="0" err="1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Prasetyo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Widyantoro</a:t>
            </a:r>
            <a:endParaRPr lang="en-US"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2ad2f6649_0_13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234" name="Google Shape;234;g142ad2f6649_0_139"/>
          <p:cNvSpPr txBox="1"/>
          <p:nvPr/>
        </p:nvSpPr>
        <p:spPr>
          <a:xfrm>
            <a:off x="-3732" y="1481634"/>
            <a:ext cx="113889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Linear Regression</a:t>
            </a:r>
            <a:endParaRPr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458E42-33B2-4DAD-B4C4-FCAE3ADA50C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5996" y="2192587"/>
            <a:ext cx="5454722" cy="3392805"/>
          </a:xfrm>
          <a:prstGeom prst="rect">
            <a:avLst/>
          </a:prstGeom>
        </p:spPr>
      </p:pic>
      <p:sp>
        <p:nvSpPr>
          <p:cNvPr id="5" name="Google Shape;234;g142ad2f6649_0_139">
            <a:extLst>
              <a:ext uri="{FF2B5EF4-FFF2-40B4-BE49-F238E27FC236}">
                <a16:creationId xmlns:a16="http://schemas.microsoft.com/office/drawing/2014/main" id="{4C060954-918D-43DA-B77B-001161AD4F0A}"/>
              </a:ext>
            </a:extLst>
          </p:cNvPr>
          <p:cNvSpPr txBox="1"/>
          <p:nvPr/>
        </p:nvSpPr>
        <p:spPr>
          <a:xfrm>
            <a:off x="5586400" y="1668889"/>
            <a:ext cx="6513817" cy="603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Interpretasi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Model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log_gdpp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=6.58+0.16×log_fdi−0.19×log_inflation−0.99×log_gender_inequality+𝑒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R-Square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model </a:t>
            </a:r>
            <a:r>
              <a:rPr lang="en-US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r>
              <a:rPr lang="en-US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berhasil</a:t>
            </a:r>
            <a:r>
              <a:rPr lang="en-US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menjelaskan</a:t>
            </a:r>
            <a:r>
              <a:rPr lang="en-US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sekitar</a:t>
            </a:r>
            <a:r>
              <a:rPr lang="en-US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74.87% </a:t>
            </a:r>
            <a:r>
              <a:rPr lang="en-US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variasi</a:t>
            </a:r>
            <a:r>
              <a:rPr lang="en-US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log_gdpp</a:t>
            </a:r>
            <a:r>
              <a:rPr lang="en-US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Prob T Stats &amp; F Stats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masing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masing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variabel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independen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berpengaruh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variabel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dependen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baik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secara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parsial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maupun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simultan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Prob (JB)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Prob(JB)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0.764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yakni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0.05 (significance level).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konteks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hipotesis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nol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menyatakan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residual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model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regresi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linier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mengikuti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distribusi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normal.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960387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2ad2f6649_0_14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/>
              <a:t>Recommendations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451da43991_0_4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Recommendation</a:t>
            </a:r>
            <a:endParaRPr dirty="0"/>
          </a:p>
        </p:txBody>
      </p:sp>
      <p:sp>
        <p:nvSpPr>
          <p:cNvPr id="240" name="Google Shape;240;g1451da43991_0_41"/>
          <p:cNvSpPr txBox="1"/>
          <p:nvPr/>
        </p:nvSpPr>
        <p:spPr>
          <a:xfrm>
            <a:off x="401515" y="1584375"/>
            <a:ext cx="11388900" cy="347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 negara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ingin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melakukan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transformasi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sebelumnya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gdpp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growth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menjadi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negara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gdpp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high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maka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perlu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menurunkan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inflasi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menurunkan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tingkat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kesetaraan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gender (read :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semakin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setara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uji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dua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sampel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 negara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ingin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melakukan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transformasi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sebelumnya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gdpp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growth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menjadi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negara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gdpp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high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linear regression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maka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perlu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meningkatkan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fdi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menurunkan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inflasi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menurunkan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tingkat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kesetaraan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gender (read :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semakin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setara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),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uji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statistik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terbukti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secara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signifikan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memengaruhi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gdpp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 sz="2000" b="1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Reference</a:t>
            </a:r>
            <a:endParaRPr/>
          </a:p>
        </p:txBody>
      </p:sp>
      <p:sp>
        <p:nvSpPr>
          <p:cNvPr id="246" name="Google Shape;246;p2"/>
          <p:cNvSpPr txBox="1"/>
          <p:nvPr/>
        </p:nvSpPr>
        <p:spPr>
          <a:xfrm>
            <a:off x="484809" y="1690688"/>
            <a:ext cx="11414114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https://www.pythoncharts.com/matplotlib/pie-chart-matplotlib/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https://python.plainenglish.io/how-to-make-a-beautiful-donut-chart-and-nested-donut-chart-in-matplotlib-92040c8bbeea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  <a:hlinkClick r:id="rId3"/>
              </a:rPr>
              <a:t>https://www.macrotrends.net/countries/ranking/foreign-direct-investment</a:t>
            </a:r>
            <a:endParaRPr lang="en-US"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https://hdr.undp.org/data-center/thematic-composite-indices/gender-inequality-index#/indicies/GII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  <a:hlinkClick r:id="rId4"/>
              </a:rPr>
              <a:t>https://data.worldbank.org/</a:t>
            </a:r>
            <a:endParaRPr lang="en-US"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Materi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Pacmann</a:t>
            </a:r>
            <a:endParaRPr lang="en-US"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c19338028d_0_10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98" name="Google Shape;198;p4"/>
          <p:cNvSpPr txBox="1"/>
          <p:nvPr/>
        </p:nvSpPr>
        <p:spPr>
          <a:xfrm>
            <a:off x="401515" y="1584375"/>
            <a:ext cx="113889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■"/>
            </a:pPr>
            <a:r>
              <a:rPr lang="en-US"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Introduction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■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■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Statistical Test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■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Regression Model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■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</a:t>
            </a:r>
            <a:r>
              <a:rPr lang="en-US"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onclusion and </a:t>
            </a: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</a:t>
            </a:r>
            <a:r>
              <a:rPr lang="en-US"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ecommendation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■"/>
            </a:pPr>
            <a:r>
              <a:rPr lang="en-US"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References</a:t>
            </a:r>
            <a:endParaRPr sz="2000" b="0" i="0" u="none" strike="noStrike" cap="none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Introduction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210" name="Google Shape;210;p3"/>
          <p:cNvSpPr txBox="1"/>
          <p:nvPr/>
        </p:nvSpPr>
        <p:spPr>
          <a:xfrm>
            <a:off x="401515" y="1584375"/>
            <a:ext cx="11388900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riset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membahas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mengenai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hubungan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tingkat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kemakmuran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suatu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negara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diwakili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Gross Domestic Product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Percapita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(GDPP)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bentuk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USD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tingkat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inflasi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Foreign Direct Investment (FDI) dan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Kesetaraan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Gender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sebelum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pandemi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COVID-19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Riset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mencoba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menguji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Dua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Sampel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Uji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dua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sampel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metode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statistik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digunakan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membandingkan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dua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dua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kelompok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berbeda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yakni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sampel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label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gdpp_level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growth dan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gdpp_level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high.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Riset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turut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metode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statistik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linear regression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multiple predictor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mencari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seberapa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hubungan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variabel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 Gross Domestic Product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Percapita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(GDPP)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variabel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x (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tingkat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inflasi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Foreign Direct Investment (FDI),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Kesetaraan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Gender).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f168eedcc6_0_10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Dataset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f168eedcc6_0_1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Dataset</a:t>
            </a:r>
            <a:endParaRPr dirty="0"/>
          </a:p>
        </p:txBody>
      </p:sp>
      <p:sp>
        <p:nvSpPr>
          <p:cNvPr id="222" name="Google Shape;222;g1f168eedcc6_0_15"/>
          <p:cNvSpPr txBox="1"/>
          <p:nvPr/>
        </p:nvSpPr>
        <p:spPr>
          <a:xfrm>
            <a:off x="298773" y="1368618"/>
            <a:ext cx="11388900" cy="5755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 yang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digunakan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merupakan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yang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dikumpulkan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melalui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sumber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yakni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Bank Dunia (World Bank), UNDP, dan macrotrends pada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tahun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2019. Sample negara yang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digunakan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118 negara (baris) dan 5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kolom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: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16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+mj-lt"/>
              <a:buAutoNum type="arabicPeriod"/>
            </a:pP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country_name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merupakan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negara-negara yang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diobservasi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+mj-lt"/>
              <a:buAutoNum type="arabicPeriod"/>
            </a:pP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gdpp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GDP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Percapita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salah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satu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indikator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ekonomi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mengukur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seluruh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barang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jasa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dihasilkan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oleh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suatu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negara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USD.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+mj-lt"/>
              <a:buAutoNum type="arabicPeriod"/>
            </a:pP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fdi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Investasi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Langsung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Asing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suatu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bentuk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investasi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oleh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individu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perusahaan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entitas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ekonomi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asing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mendirikan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mengakuisisi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bisnis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aset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produktif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di negara lain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Miliar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USD.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+mj-lt"/>
              <a:buAutoNum type="arabicPeriod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inflation,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inflasi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tingkat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kenaikan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harga-harga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secara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umum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suatu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ekonomi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periode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waktu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tertentu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bentuk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persentase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dikonversi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menjadi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desimal</a:t>
            </a:r>
            <a:endParaRPr lang="en-US" sz="16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+mj-lt"/>
              <a:buAutoNum type="arabicPeriod"/>
            </a:pP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gender_inequality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ketidaksetaraan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ketidakadilan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terjadi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berbagai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aspek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kehidupan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Skor 0-1.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+mj-lt"/>
              <a:buAutoNum type="arabicPeriod"/>
            </a:pPr>
            <a:endParaRPr lang="en-US" sz="16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Note : Data yang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digunakan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variable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fdi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ialah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negara yang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memilki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0, dan negara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tingkat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inflasi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 dan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dibawah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0.15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15%.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Terdapat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tambahan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variable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gdpp_level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berisi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kategori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high yang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gdpp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20.000 dan growth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dibawah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20.000.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16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600" b="1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1600" b="1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600" b="1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1600" b="1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f168eedcc6_0_10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/>
              <a:t>Statistical Test dan Linear Regression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2149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2ad2f6649_0_13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Statistical Test</a:t>
            </a:r>
            <a:endParaRPr dirty="0"/>
          </a:p>
        </p:txBody>
      </p:sp>
      <p:sp>
        <p:nvSpPr>
          <p:cNvPr id="234" name="Google Shape;234;g142ad2f6649_0_139"/>
          <p:cNvSpPr txBox="1"/>
          <p:nvPr/>
        </p:nvSpPr>
        <p:spPr>
          <a:xfrm>
            <a:off x="388943" y="1389166"/>
            <a:ext cx="394675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Uji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Dua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Sample</a:t>
            </a:r>
            <a:endParaRPr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2AA0B-14EE-4A70-B0CC-1B4718D69F4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41" y="1997281"/>
            <a:ext cx="3753252" cy="2732925"/>
          </a:xfrm>
          <a:prstGeom prst="rect">
            <a:avLst/>
          </a:prstGeom>
        </p:spPr>
      </p:pic>
      <p:sp>
        <p:nvSpPr>
          <p:cNvPr id="7" name="Google Shape;234;g142ad2f6649_0_139">
            <a:extLst>
              <a:ext uri="{FF2B5EF4-FFF2-40B4-BE49-F238E27FC236}">
                <a16:creationId xmlns:a16="http://schemas.microsoft.com/office/drawing/2014/main" id="{36EBB38D-F931-47D9-AB98-78CDBE1E5F2B}"/>
              </a:ext>
            </a:extLst>
          </p:cNvPr>
          <p:cNvSpPr txBox="1"/>
          <p:nvPr/>
        </p:nvSpPr>
        <p:spPr>
          <a:xfrm>
            <a:off x="317023" y="4860719"/>
            <a:ext cx="3946750" cy="163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Nilai p &gt; alpha (0.05),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gagal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tolak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𝐻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0.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demikian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disimpulkan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bahwa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jumlah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Nilai FDI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dinegara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level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gdpp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growth dan high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sama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45720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45720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Karena interval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kepercayaan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terletak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antara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-41.736 dan -10.502,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perbedaan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antara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FDI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dinegara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level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gdpp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growth dan high.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1100" b="1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A0A299-3BC9-4EC9-87C5-71EB350FD43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154" y="1956519"/>
            <a:ext cx="3665903" cy="27329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3B378-CCE0-4CC9-ADEA-BABDC911507B}"/>
              </a:ext>
            </a:extLst>
          </p:cNvPr>
          <p:cNvSpPr txBox="1"/>
          <p:nvPr/>
        </p:nvSpPr>
        <p:spPr>
          <a:xfrm>
            <a:off x="4257891" y="4860719"/>
            <a:ext cx="3938427" cy="1273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Karena interval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kepercayaan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terletak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antara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0.0157 dan 0.028,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perbedaan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antara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inflasi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dinegara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level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gdpp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growth dan high</a:t>
            </a:r>
            <a:endParaRPr lang="en-US" sz="1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Nilai p &lt; alpha (0.05),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tolak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𝐻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0.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demikian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disimpulkan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bahwa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inflasi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dinegara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level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gdpp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growth dan high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sama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EC1C9D-8192-44FB-B7E2-A2ED9A63D1FF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843" y="1978735"/>
            <a:ext cx="3276600" cy="26884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6F0A19-F5E0-4BB7-B3F7-A0150A6C8659}"/>
              </a:ext>
            </a:extLst>
          </p:cNvPr>
          <p:cNvSpPr txBox="1"/>
          <p:nvPr/>
        </p:nvSpPr>
        <p:spPr>
          <a:xfrm>
            <a:off x="8196318" y="4731420"/>
            <a:ext cx="3753252" cy="1713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Nilai p &lt; alpha (0.05),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tolak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𝐻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0.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demikian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disimpulkan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bahwa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tingkat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kesetaraan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gender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dinegara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level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gdpp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growth dan high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sama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45720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Karena interval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kepercayaan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terletak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antara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0.243 dan 0.319,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perbedaan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antara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tingkat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kesetaraan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gender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dinegara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level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gdpp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growth dan high</a:t>
            </a:r>
            <a:endParaRPr lang="en-US" sz="1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2ad2f6649_0_13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Linear Regression</a:t>
            </a:r>
            <a:endParaRPr dirty="0"/>
          </a:p>
        </p:txBody>
      </p:sp>
      <p:sp>
        <p:nvSpPr>
          <p:cNvPr id="234" name="Google Shape;234;g142ad2f6649_0_139"/>
          <p:cNvSpPr txBox="1"/>
          <p:nvPr/>
        </p:nvSpPr>
        <p:spPr>
          <a:xfrm>
            <a:off x="-3732" y="1481634"/>
            <a:ext cx="113889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Linear Regression</a:t>
            </a:r>
            <a:endParaRPr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458E42-33B2-4DAD-B4C4-FCAE3ADA50C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5996" y="2192587"/>
            <a:ext cx="5454722" cy="3392805"/>
          </a:xfrm>
          <a:prstGeom prst="rect">
            <a:avLst/>
          </a:prstGeom>
        </p:spPr>
      </p:pic>
      <p:sp>
        <p:nvSpPr>
          <p:cNvPr id="5" name="Google Shape;234;g142ad2f6649_0_139">
            <a:extLst>
              <a:ext uri="{FF2B5EF4-FFF2-40B4-BE49-F238E27FC236}">
                <a16:creationId xmlns:a16="http://schemas.microsoft.com/office/drawing/2014/main" id="{4C060954-918D-43DA-B77B-001161AD4F0A}"/>
              </a:ext>
            </a:extLst>
          </p:cNvPr>
          <p:cNvSpPr txBox="1"/>
          <p:nvPr/>
        </p:nvSpPr>
        <p:spPr>
          <a:xfrm>
            <a:off x="5586400" y="1668889"/>
            <a:ext cx="6513817" cy="603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Interpretasi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Model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log_gdpp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=6.58+0.16×log_fdi−0.19×log_inflation−0.99×log_gender_inequality+𝑒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R-Square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model </a:t>
            </a:r>
            <a:r>
              <a:rPr lang="en-US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r>
              <a:rPr lang="en-US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berhasil</a:t>
            </a:r>
            <a:r>
              <a:rPr lang="en-US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menjelaskan</a:t>
            </a:r>
            <a:r>
              <a:rPr lang="en-US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sekitar</a:t>
            </a:r>
            <a:r>
              <a:rPr lang="en-US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74.87% </a:t>
            </a:r>
            <a:r>
              <a:rPr lang="en-US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variasi</a:t>
            </a:r>
            <a:r>
              <a:rPr lang="en-US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log_gdpp</a:t>
            </a:r>
            <a:r>
              <a:rPr lang="en-US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Prob T Stats &amp; F Stats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masing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masing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variabel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independen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berpengaruh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variabel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dependen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baik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secara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parsial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maupun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simultan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Prob (JB)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Prob(JB)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0.764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yakni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0.05 (significance level).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konteks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hipotesis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nol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menyatakan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residual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model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regresi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linier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mengikuti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distribusi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normal.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393990624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934</Words>
  <Application>Microsoft Office PowerPoint</Application>
  <PresentationFormat>Widescreen</PresentationFormat>
  <Paragraphs>112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Sora</vt:lpstr>
      <vt:lpstr>Roboto Mono Medium</vt:lpstr>
      <vt:lpstr>Roboto Mono Light</vt:lpstr>
      <vt:lpstr>Roboto Mono</vt:lpstr>
      <vt:lpstr>Calibri</vt:lpstr>
      <vt:lpstr>Cambria Math</vt:lpstr>
      <vt:lpstr>Arial</vt:lpstr>
      <vt:lpstr>Montserrat Light</vt:lpstr>
      <vt:lpstr>1_Office Theme</vt:lpstr>
      <vt:lpstr>Office Theme</vt:lpstr>
      <vt:lpstr>PowerPoint Presentation</vt:lpstr>
      <vt:lpstr>Outline</vt:lpstr>
      <vt:lpstr>Introduction</vt:lpstr>
      <vt:lpstr>Introduction</vt:lpstr>
      <vt:lpstr>Dataset</vt:lpstr>
      <vt:lpstr>Dataset</vt:lpstr>
      <vt:lpstr>Statistical Test dan Linear Regression</vt:lpstr>
      <vt:lpstr>Statistical Test</vt:lpstr>
      <vt:lpstr>Linear Regression</vt:lpstr>
      <vt:lpstr>Conclusion</vt:lpstr>
      <vt:lpstr>Recommendations</vt:lpstr>
      <vt:lpstr>Recommendation</vt:lpstr>
      <vt:lpstr>Reference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RIDO TRI PUTRA</dc:creator>
  <cp:lastModifiedBy>hp</cp:lastModifiedBy>
  <cp:revision>10</cp:revision>
  <dcterms:created xsi:type="dcterms:W3CDTF">2022-06-30T03:08:43Z</dcterms:created>
  <dcterms:modified xsi:type="dcterms:W3CDTF">2023-07-08T06:44:17Z</dcterms:modified>
</cp:coreProperties>
</file>